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7" r:id="rId2"/>
    <p:sldId id="1679" r:id="rId3"/>
    <p:sldId id="1772" r:id="rId4"/>
    <p:sldId id="1769" r:id="rId5"/>
    <p:sldId id="1486" r:id="rId6"/>
    <p:sldId id="1732" r:id="rId7"/>
    <p:sldId id="1789" r:id="rId8"/>
    <p:sldId id="1790" r:id="rId9"/>
    <p:sldId id="1785" r:id="rId10"/>
    <p:sldId id="1791" r:id="rId11"/>
    <p:sldId id="1788" r:id="rId12"/>
    <p:sldId id="1793" r:id="rId13"/>
    <p:sldId id="1792" r:id="rId14"/>
    <p:sldId id="1794" r:id="rId15"/>
    <p:sldId id="1795" r:id="rId16"/>
    <p:sldId id="1796" r:id="rId17"/>
    <p:sldId id="1773" r:id="rId18"/>
    <p:sldId id="1781" r:id="rId19"/>
    <p:sldId id="149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FFFF"/>
    <a:srgbClr val="CC9900"/>
    <a:srgbClr val="CCFF33"/>
    <a:srgbClr val="9966FF"/>
    <a:srgbClr val="CC6600"/>
    <a:srgbClr val="FF9900"/>
    <a:srgbClr val="99FF99"/>
    <a:srgbClr val="00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8482" autoAdjust="0"/>
    <p:restoredTop sz="88253" autoAdjust="0"/>
  </p:normalViewPr>
  <p:slideViewPr>
    <p:cSldViewPr snapToGrid="0">
      <p:cViewPr varScale="1">
        <p:scale>
          <a:sx n="104" d="100"/>
          <a:sy n="104" d="100"/>
        </p:scale>
        <p:origin x="-16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C1737-9B7C-4B5A-91CF-475BA97044A8}" type="datetimeFigureOut">
              <a:rPr lang="en-US" smtClean="0"/>
              <a:pPr/>
              <a:t>1/27/2015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C2E10-22CB-42C8-9879-21136F4F7F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654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xtrasolar_planets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kepler.nasa.gov/" TargetMode="External"/><Relationship Id="rId5" Type="http://schemas.openxmlformats.org/officeDocument/2006/relationships/hyperlink" Target="http://www.nasa.gov/topics/universe/features/early-exit.html" TargetMode="External"/><Relationship Id="rId4" Type="http://schemas.openxmlformats.org/officeDocument/2006/relationships/hyperlink" Target="http://uanews.org/story/tides-have-major-impact-planet-habitability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772E-B633-49D0-9B6F-19523F4E7A5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4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BS in Physics, Georgia Institute of Technology, 2004</a:t>
            </a:r>
          </a:p>
          <a:p>
            <a:r>
              <a:rPr lang="en-US" dirty="0" smtClean="0"/>
              <a:t>PhD in Planetary Sciences,</a:t>
            </a:r>
            <a:r>
              <a:rPr lang="en-US" baseline="0" dirty="0" smtClean="0"/>
              <a:t> U. Arizona, 2009</a:t>
            </a:r>
          </a:p>
          <a:p>
            <a:r>
              <a:rPr lang="en-US" baseline="0" dirty="0" smtClean="0"/>
              <a:t>Postdoctoral fellow, Goddard Space Flight Center, 2009-2011</a:t>
            </a:r>
          </a:p>
          <a:p>
            <a:r>
              <a:rPr lang="en-US" baseline="0" dirty="0" smtClean="0"/>
              <a:t>Postdoctoral fellow, Department of Terrestrial Magnetism, Carnegie Institute of Washington, 2011-present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Dr. </a:t>
            </a:r>
            <a:r>
              <a:rPr lang="en-US" baseline="0" dirty="0" err="1" smtClean="0"/>
              <a:t>jackson’s</a:t>
            </a:r>
            <a:r>
              <a:rPr lang="en-US" baseline="0" dirty="0" smtClean="0"/>
              <a:t> work focuses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orbital evolution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transit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eclipse observations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extrasolar planets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His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 has helped show that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extrasolar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planets can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lead rough lives and may experience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violent deaths. His work on transit observations involves analysis of data from the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Kepler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 mission to learn about planetary masses and atmospheres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Venus rising behind Chicago's Sears (now Willis!) Tower.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Morning photo taken in August of 2004.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796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LUNAR ECLIPSE WITH SPICA NONE OF US GOT TO SEE!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Actually, this is the eclipse of April 12, 1968.....46-years (16,804 days) ago!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photographed it with my Pentax H1A with a Sears 135mm fixed telephoto lens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my front yard in NW Baltimore. 5-sec. exposure @ f/3.5.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Pretty amazing clone, huh!  Maybe a HAL can research the SAROS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connection between these two eclipses.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48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Comet Bennett (1969i).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Photographed 04/04/1970 from my back yard in NW Baltimore.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Pentax H1A with 55mm lens (f/2.0).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 notes say it's slightly west of the Great Square of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Peg, but I don't recognize the stars.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Herman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P.S. Couldn't remove dust mote on scanner.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48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M33?  Or maybe M101?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4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B9F6-478C-4224-9667-905C83217EBB}" type="datetime1">
              <a:rPr lang="en-US" smtClean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 sz="1600" baseline="0"/>
            </a:lvl1pPr>
          </a:lstStyle>
          <a:p>
            <a:fld id="{21049386-48BA-4B62-83AD-3997DFF5CB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1644-0C39-4039-B80B-F23C5405FEDC}" type="datetime1">
              <a:rPr lang="en-US" smtClean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46m47_hetlage_f.jpg"/>
          <p:cNvPicPr>
            <a:picLocks noChangeAspect="1"/>
          </p:cNvPicPr>
          <p:nvPr userDrawn="1"/>
        </p:nvPicPr>
        <p:blipFill>
          <a:blip r:embed="rId2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800" baseline="0">
                <a:solidFill>
                  <a:srgbClr val="FFFF00"/>
                </a:solidFill>
                <a:latin typeface="Times New Roman"/>
              </a:defRPr>
            </a:lvl1pPr>
          </a:lstStyle>
          <a:p>
            <a:r>
              <a:rPr lang="en-US" dirty="0" smtClean="0"/>
              <a:t>Click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000" baseline="0">
                <a:solidFill>
                  <a:srgbClr val="FFFF00"/>
                </a:solidFill>
                <a:latin typeface="Times New Roman"/>
              </a:defRPr>
            </a:lvl1pPr>
            <a:lvl2pPr>
              <a:defRPr sz="3600" baseline="0">
                <a:solidFill>
                  <a:srgbClr val="FFFF00"/>
                </a:solidFill>
                <a:latin typeface="Times New Roman"/>
              </a:defRPr>
            </a:lvl2pPr>
            <a:lvl3pPr>
              <a:defRPr sz="3200" baseline="0">
                <a:solidFill>
                  <a:srgbClr val="FFFF00"/>
                </a:solidFill>
                <a:latin typeface="Times New Roman"/>
              </a:defRPr>
            </a:lvl3pPr>
            <a:lvl4pPr>
              <a:defRPr sz="2800" baseline="0">
                <a:solidFill>
                  <a:srgbClr val="FFFF00"/>
                </a:solidFill>
                <a:latin typeface="Times New Roman"/>
              </a:defRPr>
            </a:lvl4pPr>
            <a:lvl5pPr>
              <a:defRPr sz="2400" baseline="0">
                <a:solidFill>
                  <a:srgbClr val="FFFF00"/>
                </a:solidFill>
                <a:latin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3204-715F-4B56-891C-20C918733ECA}" type="datetime1">
              <a:rPr lang="en-US" smtClean="0"/>
              <a:pPr/>
              <a:t>1/27/2015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E143-2239-4250-B753-148FDAC8C3D1}" type="datetime1">
              <a:rPr lang="en-US" smtClean="0"/>
              <a:pPr/>
              <a:t>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495E-1B9C-4E2F-B6AC-EF7C919FF241}" type="datetime1">
              <a:rPr lang="en-US" smtClean="0"/>
              <a:pPr/>
              <a:t>1/27/2015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E21B-9655-4FDF-A7A5-55F64DEE4BC1}" type="datetime1">
              <a:rPr lang="en-US" smtClean="0"/>
              <a:pPr/>
              <a:t>1/27/2015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B249-B98F-4521-AA36-F4D5F08BACFF}" type="datetime1">
              <a:rPr lang="en-US" smtClean="0"/>
              <a:pPr/>
              <a:t>1/27/2015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>
            <a:lvl1pPr>
              <a:defRPr sz="2000">
                <a:solidFill>
                  <a:srgbClr val="FFFF00"/>
                </a:solidFill>
              </a:defRPr>
            </a:lvl1pPr>
          </a:lstStyle>
          <a:p>
            <a:fld id="{21049386-48BA-4B62-83AD-3997DFF5CB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HAL10Logo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430988" y="-380890"/>
            <a:ext cx="2286000" cy="228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C45D-0443-4F37-ACD2-E60DD68AE38D}" type="datetime1">
              <a:rPr lang="en-US" smtClean="0"/>
              <a:pPr/>
              <a:t>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96AE-0609-407A-966C-1570904D8764}" type="datetime1">
              <a:rPr lang="en-US" smtClean="0"/>
              <a:pPr/>
              <a:t>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7942-4BCB-4A99-B524-704467C59BF1}" type="datetime1">
              <a:rPr lang="en-US" smtClean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16D52-E791-4F00-A06E-474AD13DF973}" type="datetime1">
              <a:rPr lang="en-US" smtClean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49386-48BA-4B62-83AD-3997DFF5CB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46m47_hetlage_f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7437" y="457200"/>
            <a:ext cx="576912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Howard </a:t>
            </a:r>
          </a:p>
          <a:p>
            <a:pPr algn="ctr"/>
            <a:r>
              <a:rPr lang="en-US" sz="8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Astronomical</a:t>
            </a:r>
          </a:p>
          <a:p>
            <a:pPr algn="ctr"/>
            <a:r>
              <a:rPr lang="en-US" sz="8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League</a:t>
            </a:r>
            <a:endParaRPr lang="en-US" sz="80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0247" y="4800600"/>
            <a:ext cx="3142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April 17</a:t>
            </a:r>
            <a:r>
              <a:rPr lang="en-US" sz="3600" baseline="30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th</a:t>
            </a:r>
            <a:r>
              <a:rPr lang="en-US" sz="36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2014</a:t>
            </a:r>
            <a:endParaRPr lang="en-US" sz="36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5" descr="HAL10Logo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13406"/>
            <a:ext cx="3344594" cy="334459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957388" y="4529138"/>
            <a:ext cx="542925" cy="4429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9763" y="4567237"/>
            <a:ext cx="819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Black" pitchFamily="34" charset="0"/>
              </a:rPr>
              <a:t>14</a:t>
            </a:r>
            <a:endParaRPr lang="en-US" sz="28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1195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500" y="190500"/>
            <a:ext cx="1766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Mike Krauss</a:t>
            </a:r>
          </a:p>
        </p:txBody>
      </p:sp>
      <p:pic>
        <p:nvPicPr>
          <p:cNvPr id="3" name="Picture 2" descr="20140413 - Mo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442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8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00"/>
    </mc:Choice>
    <mc:Fallback xmlns="">
      <p:transition xmlns:p14="http://schemas.microsoft.com/office/powerpoint/2010/main" spd="slow" advTm="31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500" y="190500"/>
            <a:ext cx="2054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Victor Sanchez</a:t>
            </a:r>
          </a:p>
        </p:txBody>
      </p:sp>
      <p:pic>
        <p:nvPicPr>
          <p:cNvPr id="2" name="Picture 1" descr="M51_2014Mar26_Fina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742"/>
            <a:ext cx="9144000" cy="610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8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00"/>
    </mc:Choice>
    <mc:Fallback xmlns="">
      <p:transition xmlns:p14="http://schemas.microsoft.com/office/powerpoint/2010/main" spd="slow" advTm="31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500" y="190500"/>
            <a:ext cx="2054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Victor Sanchez</a:t>
            </a:r>
          </a:p>
        </p:txBody>
      </p:sp>
      <p:pic>
        <p:nvPicPr>
          <p:cNvPr id="3" name="Picture 2" descr="NGC2903_2014Mar26_Fina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742"/>
            <a:ext cx="9144000" cy="610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6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00"/>
    </mc:Choice>
    <mc:Fallback xmlns="">
      <p:transition xmlns:p14="http://schemas.microsoft.com/office/powerpoint/2010/main" spd="slow" advTm="31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rs on Apr 1 2014 at 3 54 AM ED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8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00"/>
    </mc:Choice>
    <mc:Fallback xmlns="">
      <p:transition xmlns:p14="http://schemas.microsoft.com/office/powerpoint/2010/main" spd="slow" advTm="31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104 Third Try 80 Secon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4500" y="190500"/>
            <a:ext cx="1971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Joel Goodman</a:t>
            </a:r>
          </a:p>
        </p:txBody>
      </p:sp>
    </p:spTree>
    <p:extLst>
      <p:ext uri="{BB962C8B-B14F-4D97-AF65-F5344CB8AC3E}">
        <p14:creationId xmlns:p14="http://schemas.microsoft.com/office/powerpoint/2010/main" val="97905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00"/>
    </mc:Choice>
    <mc:Fallback xmlns="">
      <p:transition xmlns:p14="http://schemas.microsoft.com/office/powerpoint/2010/main" spd="slow" advTm="31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500" y="190500"/>
            <a:ext cx="1509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Gary Ingle</a:t>
            </a:r>
          </a:p>
        </p:txBody>
      </p:sp>
      <p:pic>
        <p:nvPicPr>
          <p:cNvPr id="3" name="Picture 2" descr="IMG_22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442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6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00"/>
    </mc:Choice>
    <mc:Fallback xmlns="">
      <p:transition xmlns:p14="http://schemas.microsoft.com/office/powerpoint/2010/main" spd="slow" advTm="31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38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5733" y="-1257557"/>
            <a:ext cx="17096197" cy="9616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4500" y="190500"/>
            <a:ext cx="1509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Gary Ingle</a:t>
            </a:r>
          </a:p>
        </p:txBody>
      </p:sp>
    </p:spTree>
    <p:extLst>
      <p:ext uri="{BB962C8B-B14F-4D97-AF65-F5344CB8AC3E}">
        <p14:creationId xmlns:p14="http://schemas.microsoft.com/office/powerpoint/2010/main" val="237761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00"/>
    </mc:Choice>
    <mc:Fallback xmlns="">
      <p:transition xmlns:p14="http://schemas.microsoft.com/office/powerpoint/2010/main" spd="slow" advTm="31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46m47_hetlage_f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1493617"/>
            <a:ext cx="9144000" cy="117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The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Exoplanet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Revolution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4250" y="3511832"/>
            <a:ext cx="7175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Dr. Brian Jackson</a:t>
            </a:r>
          </a:p>
        </p:txBody>
      </p:sp>
    </p:spTree>
    <p:extLst>
      <p:ext uri="{BB962C8B-B14F-4D97-AF65-F5344CB8AC3E}">
        <p14:creationId xmlns:p14="http://schemas.microsoft.com/office/powerpoint/2010/main" val="75533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65"/>
    </mc:Choice>
    <mc:Fallback xmlns="">
      <p:transition xmlns:p14="http://schemas.microsoft.com/office/powerpoint/2010/main" spd="slow" advTm="1686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46m47_hetlage_f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1850021"/>
            <a:ext cx="8229600" cy="2968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Observatory update</a:t>
            </a:r>
          </a:p>
        </p:txBody>
      </p:sp>
    </p:spTree>
    <p:extLst>
      <p:ext uri="{BB962C8B-B14F-4D97-AF65-F5344CB8AC3E}">
        <p14:creationId xmlns:p14="http://schemas.microsoft.com/office/powerpoint/2010/main" val="154467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8"/>
    </mc:Choice>
    <mc:Fallback xmlns="">
      <p:transition xmlns:p14="http://schemas.microsoft.com/office/powerpoint/2010/main" spd="slow" advTm="2648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latin typeface="Times New Roman"/>
                <a:cs typeface="Times New Roman"/>
              </a:rPr>
              <a:t>Thank You!</a:t>
            </a:r>
            <a:endParaRPr lang="en-US" dirty="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270" y="1519195"/>
            <a:ext cx="8229600" cy="16558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FF00"/>
                </a:solidFill>
                <a:latin typeface="Times New Roman"/>
                <a:cs typeface="Times New Roman"/>
              </a:rPr>
              <a:t>Next month’s meeting is on Thursday,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FF00"/>
                </a:solidFill>
                <a:latin typeface="Times New Roman"/>
                <a:cs typeface="Times New Roman"/>
              </a:rPr>
              <a:t>May 15</a:t>
            </a:r>
            <a:r>
              <a:rPr lang="en-US" baseline="30000" dirty="0" smtClean="0">
                <a:solidFill>
                  <a:srgbClr val="00FF00"/>
                </a:solidFill>
                <a:latin typeface="Times New Roman"/>
                <a:cs typeface="Times New Roman"/>
              </a:rPr>
              <a:t>th</a:t>
            </a:r>
            <a:r>
              <a:rPr lang="en-US" dirty="0" smtClean="0">
                <a:solidFill>
                  <a:srgbClr val="00FF00"/>
                </a:solidFill>
                <a:latin typeface="Times New Roman"/>
                <a:cs typeface="Times New Roman"/>
              </a:rPr>
              <a:t>, 2014 7:30 PM</a:t>
            </a:r>
          </a:p>
          <a:p>
            <a:pPr marL="0" indent="0" algn="ctr">
              <a:buNone/>
            </a:pPr>
            <a:endParaRPr lang="en-US" dirty="0">
              <a:solidFill>
                <a:srgbClr val="00FF00"/>
              </a:solidFill>
              <a:cs typeface="Times New Roman"/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00FF00"/>
              </a:solidFill>
              <a:latin typeface="Times New Roman"/>
              <a:cs typeface="Times New Roman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5589" y="2921000"/>
            <a:ext cx="8172043" cy="3517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4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Meeting Topic: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4000" dirty="0" smtClean="0">
                <a:latin typeface="Times New Roman"/>
                <a:cs typeface="Times New Roman"/>
              </a:rPr>
              <a:t>Joint meeting with Society of Women Engineers</a:t>
            </a:r>
          </a:p>
          <a:p>
            <a:pPr lvl="0" algn="ctr">
              <a:spcBef>
                <a:spcPct val="20000"/>
              </a:spcBef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  <a:t>(Equipment show and tell)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cs typeface="Times New Roman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sz="4000" dirty="0" smtClean="0">
                <a:latin typeface="Times New Roman"/>
                <a:cs typeface="Times New Roman"/>
              </a:rPr>
              <a:t>Socializing and equipment setup starting at 7 pm; no </a:t>
            </a:r>
            <a:r>
              <a:rPr lang="en-US" sz="4000" dirty="0" err="1" smtClean="0">
                <a:latin typeface="Times New Roman"/>
                <a:cs typeface="Times New Roman"/>
              </a:rPr>
              <a:t>Astroschool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62976" y="5598318"/>
            <a:ext cx="247650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737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618"/>
    </mc:Choice>
    <mc:Fallback xmlns="">
      <p:transition xmlns:p14="http://schemas.microsoft.com/office/powerpoint/2010/main" spd="slow" advTm="6661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46m47_hetlage_f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1850021"/>
            <a:ext cx="8229600" cy="2968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Introductions</a:t>
            </a:r>
          </a:p>
        </p:txBody>
      </p:sp>
    </p:spTree>
    <p:extLst>
      <p:ext uri="{BB962C8B-B14F-4D97-AF65-F5344CB8AC3E}">
        <p14:creationId xmlns:p14="http://schemas.microsoft.com/office/powerpoint/2010/main" val="362034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8"/>
    </mc:Choice>
    <mc:Fallback xmlns="">
      <p:transition xmlns:p14="http://schemas.microsoft.com/office/powerpoint/2010/main" spd="slow" advTm="264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46m47_hetlage_f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1850021"/>
            <a:ext cx="8229600" cy="2968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Upcoming club activities</a:t>
            </a:r>
          </a:p>
        </p:txBody>
      </p:sp>
    </p:spTree>
    <p:extLst>
      <p:ext uri="{BB962C8B-B14F-4D97-AF65-F5344CB8AC3E}">
        <p14:creationId xmlns:p14="http://schemas.microsoft.com/office/powerpoint/2010/main" val="150939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8"/>
    </mc:Choice>
    <mc:Fallback xmlns="">
      <p:transition xmlns:p14="http://schemas.microsoft.com/office/powerpoint/2010/main" spd="slow" advTm="264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46m47_hetlage_f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-42279"/>
            <a:ext cx="9144000" cy="117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Star Parties and public outreach!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4250" y="1016000"/>
            <a:ext cx="7175500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 smtClean="0">
              <a:solidFill>
                <a:srgbClr val="CCFF33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April 24</a:t>
            </a:r>
            <a:r>
              <a:rPr lang="en-US" sz="3600" baseline="300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th</a:t>
            </a:r>
            <a:r>
              <a:rPr lang="en-US" sz="36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-27</a:t>
            </a:r>
            <a:r>
              <a:rPr lang="en-US" sz="3600" baseline="300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th</a:t>
            </a:r>
            <a:r>
              <a:rPr lang="en-US" sz="36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:  Delmarva Stargaze</a:t>
            </a:r>
          </a:p>
          <a:p>
            <a:pPr algn="ctr"/>
            <a:r>
              <a:rPr lang="en-US" sz="36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Tuckahoe State Park</a:t>
            </a:r>
            <a:endParaRPr lang="en-US" sz="3600" dirty="0">
              <a:solidFill>
                <a:srgbClr val="CCFF33"/>
              </a:solidFill>
              <a:latin typeface="Times New Roman"/>
              <a:cs typeface="Times New Roman"/>
            </a:endParaRPr>
          </a:p>
          <a:p>
            <a:pPr algn="ctr"/>
            <a:endParaRPr lang="en-US" sz="3600" dirty="0" smtClean="0">
              <a:solidFill>
                <a:srgbClr val="CCFF33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April 26</a:t>
            </a:r>
            <a:r>
              <a:rPr lang="en-US" sz="3600" baseline="300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th</a:t>
            </a:r>
            <a:r>
              <a:rPr lang="en-US" sz="36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:  Members-only Star Party</a:t>
            </a:r>
          </a:p>
          <a:p>
            <a:pPr algn="ctr"/>
            <a:endParaRPr lang="en-US" sz="3600" dirty="0" smtClean="0">
              <a:solidFill>
                <a:srgbClr val="CCFF33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May 10</a:t>
            </a:r>
            <a:r>
              <a:rPr lang="en-US" sz="3600" baseline="300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th</a:t>
            </a:r>
            <a:r>
              <a:rPr lang="en-US" sz="36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:  Public Star Party</a:t>
            </a:r>
            <a:endParaRPr lang="en-US" sz="3600" dirty="0">
              <a:solidFill>
                <a:srgbClr val="CCFF33"/>
              </a:solidFill>
              <a:latin typeface="Times New Roman"/>
              <a:cs typeface="Times New Roman"/>
            </a:endParaRPr>
          </a:p>
          <a:p>
            <a:pPr algn="ctr"/>
            <a:endParaRPr lang="en-US" sz="3600" dirty="0" smtClean="0">
              <a:solidFill>
                <a:srgbClr val="CCFF33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May 24</a:t>
            </a:r>
            <a:r>
              <a:rPr lang="en-US" sz="3600" baseline="300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th</a:t>
            </a:r>
            <a:r>
              <a:rPr lang="en-US" sz="36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:  Members-only Star Party</a:t>
            </a:r>
          </a:p>
          <a:p>
            <a:pPr algn="ctr"/>
            <a:endParaRPr lang="en-US" sz="3600" dirty="0">
              <a:solidFill>
                <a:srgbClr val="CCFF3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751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65"/>
    </mc:Choice>
    <mc:Fallback xmlns="">
      <p:transition xmlns:p14="http://schemas.microsoft.com/office/powerpoint/2010/main" spd="slow" advTm="1686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46m47_hetlage_f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1850021"/>
            <a:ext cx="8229600" cy="2968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Member’s </a:t>
            </a: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astrophotos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and sketches</a:t>
            </a:r>
          </a:p>
        </p:txBody>
      </p:sp>
    </p:spTree>
    <p:extLst>
      <p:ext uri="{BB962C8B-B14F-4D97-AF65-F5344CB8AC3E}">
        <p14:creationId xmlns:p14="http://schemas.microsoft.com/office/powerpoint/2010/main" val="42435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1"/>
    </mc:Choice>
    <mc:Fallback xmlns="">
      <p:transition xmlns:p14="http://schemas.microsoft.com/office/powerpoint/2010/main" spd="slow" advTm="320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07_00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18334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4500" y="190500"/>
            <a:ext cx="1919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Herman </a:t>
            </a:r>
            <a:r>
              <a:rPr lang="en-US" sz="2400" dirty="0" err="1" smtClean="0">
                <a:solidFill>
                  <a:srgbClr val="CCFF33"/>
                </a:solidFill>
                <a:latin typeface="Times New Roman"/>
                <a:cs typeface="Times New Roman"/>
              </a:rPr>
              <a:t>Heyn</a:t>
            </a:r>
            <a:endParaRPr lang="en-US" sz="2400" dirty="0" smtClean="0">
              <a:solidFill>
                <a:srgbClr val="CCFF3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122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00"/>
    </mc:Choice>
    <mc:Fallback xmlns="">
      <p:transition xmlns:p14="http://schemas.microsoft.com/office/powerpoint/2010/main" spd="slow" advTm="31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08_00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18334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4500" y="190500"/>
            <a:ext cx="1919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Herman </a:t>
            </a:r>
            <a:r>
              <a:rPr lang="en-US" sz="2400" dirty="0" err="1" smtClean="0">
                <a:solidFill>
                  <a:srgbClr val="CCFF33"/>
                </a:solidFill>
                <a:latin typeface="Times New Roman"/>
                <a:cs typeface="Times New Roman"/>
              </a:rPr>
              <a:t>Heyn</a:t>
            </a:r>
            <a:endParaRPr lang="en-US" sz="2400" dirty="0" smtClean="0">
              <a:solidFill>
                <a:srgbClr val="CCFF3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6594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00"/>
    </mc:Choice>
    <mc:Fallback xmlns="">
      <p:transition xmlns:p14="http://schemas.microsoft.com/office/powerpoint/2010/main" spd="slow" advTm="31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09_00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118334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4500" y="190500"/>
            <a:ext cx="1919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Herman </a:t>
            </a:r>
            <a:r>
              <a:rPr lang="en-US" sz="2400" dirty="0" err="1" smtClean="0">
                <a:solidFill>
                  <a:srgbClr val="CCFF33"/>
                </a:solidFill>
                <a:latin typeface="Times New Roman"/>
                <a:cs typeface="Times New Roman"/>
              </a:rPr>
              <a:t>Heyn</a:t>
            </a:r>
            <a:endParaRPr lang="en-US" sz="2400" dirty="0" smtClean="0">
              <a:solidFill>
                <a:srgbClr val="CCFF3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356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00"/>
    </mc:Choice>
    <mc:Fallback xmlns="">
      <p:transition xmlns:p14="http://schemas.microsoft.com/office/powerpoint/2010/main" spd="slow" advTm="31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500" y="190500"/>
            <a:ext cx="1766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Mike Krauss</a:t>
            </a:r>
          </a:p>
        </p:txBody>
      </p:sp>
      <p:pic>
        <p:nvPicPr>
          <p:cNvPr id="2" name="Picture 1" descr="20140413 - M5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078"/>
            <a:ext cx="9144000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4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00"/>
    </mc:Choice>
    <mc:Fallback xmlns="">
      <p:transition xmlns:p14="http://schemas.microsoft.com/office/powerpoint/2010/main" spd="slow" advTm="31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FFFF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188660</TotalTime>
  <Words>374</Words>
  <Application>Microsoft Office PowerPoint</Application>
  <PresentationFormat>On-screen Show (4:3)</PresentationFormat>
  <Paragraphs>73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Wayne Baggett</dc:creator>
  <cp:lastModifiedBy>Charles Rimpo</cp:lastModifiedBy>
  <cp:revision>1968</cp:revision>
  <dcterms:created xsi:type="dcterms:W3CDTF">2009-02-07T16:08:21Z</dcterms:created>
  <dcterms:modified xsi:type="dcterms:W3CDTF">2015-01-28T03:19:11Z</dcterms:modified>
</cp:coreProperties>
</file>